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59" r:id="rId4"/>
    <p:sldId id="264" r:id="rId5"/>
    <p:sldId id="376" r:id="rId6"/>
    <p:sldId id="285" r:id="rId7"/>
    <p:sldId id="378" r:id="rId8"/>
    <p:sldId id="375" r:id="rId9"/>
    <p:sldId id="261" r:id="rId10"/>
    <p:sldId id="379" r:id="rId11"/>
    <p:sldId id="382" r:id="rId12"/>
    <p:sldId id="322" r:id="rId13"/>
    <p:sldId id="383" r:id="rId14"/>
    <p:sldId id="384" r:id="rId15"/>
    <p:sldId id="367" r:id="rId16"/>
    <p:sldId id="394" r:id="rId17"/>
    <p:sldId id="260" r:id="rId18"/>
    <p:sldId id="388" r:id="rId19"/>
    <p:sldId id="387" r:id="rId20"/>
    <p:sldId id="390" r:id="rId21"/>
    <p:sldId id="370" r:id="rId22"/>
    <p:sldId id="391" r:id="rId23"/>
    <p:sldId id="392" r:id="rId24"/>
    <p:sldId id="393" r:id="rId25"/>
    <p:sldId id="395" r:id="rId26"/>
    <p:sldId id="396" r:id="rId27"/>
    <p:sldId id="26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F7"/>
    <a:srgbClr val="0432FF"/>
    <a:srgbClr val="0039FF"/>
    <a:srgbClr val="2112C2"/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7" autoAdjust="0"/>
    <p:restoredTop sz="91373" autoAdjust="0"/>
  </p:normalViewPr>
  <p:slideViewPr>
    <p:cSldViewPr snapToGrid="0">
      <p:cViewPr varScale="1">
        <p:scale>
          <a:sx n="88" d="100"/>
          <a:sy n="88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809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5849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265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191127_EDUM_UnityVR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Education Music 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 Helpers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917078"/>
            <a:ext cx="2743783" cy="12049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496304"/>
            <a:ext cx="463056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91707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496304"/>
            <a:ext cx="482743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91707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게임에서 버튼 클릭 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재생되는 효과음을 보관하고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31881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 Helpers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87624"/>
            <a:ext cx="641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각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설명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 조작법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악기 및 장단 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45667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52948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255419"/>
            <a:ext cx="134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 Helpers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1516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586057"/>
            <a:ext cx="636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LaserPointer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Sphere Collider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이용해 버튼 클릭 기능을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567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6875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악기 채를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악기 연주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하기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31881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067945" y="1391147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설명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 flipV="1">
            <a:off x="8300627" y="2557037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245229" y="2518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360090" y="4626508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재즈 장르를 체험할 수 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여러 상호작용을 통해 체험 가능하다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피아노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색소폰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베이스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드럼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7799725" y="4626508"/>
            <a:ext cx="4032186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</p:cNvCxnSpPr>
          <p:nvPr/>
        </p:nvCxnSpPr>
        <p:spPr>
          <a:xfrm flipH="1">
            <a:off x="2104033" y="2437800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FB18F8-3EE8-5344-9933-03572A6B2A85}"/>
              </a:ext>
            </a:extLst>
          </p:cNvPr>
          <p:cNvSpPr/>
          <p:nvPr/>
        </p:nvSpPr>
        <p:spPr>
          <a:xfrm>
            <a:off x="4067945" y="2062397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 시작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컨트롤러 조작법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 정보 기능을 담당하는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79CCB92-D96A-0A46-8AAD-4825966A274C}"/>
              </a:ext>
            </a:extLst>
          </p:cNvPr>
          <p:cNvCxnSpPr>
            <a:cxnSpLocks/>
          </p:cNvCxnSpPr>
          <p:nvPr/>
        </p:nvCxnSpPr>
        <p:spPr>
          <a:xfrm flipV="1">
            <a:off x="2422361" y="2562514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D5B38E8-6596-7749-94A2-CB073DA9050F}"/>
              </a:ext>
            </a:extLst>
          </p:cNvPr>
          <p:cNvSpPr txBox="1"/>
          <p:nvPr/>
        </p:nvSpPr>
        <p:spPr>
          <a:xfrm>
            <a:off x="3063747" y="31541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5F8F649-7F95-9C4C-B8CE-94080EA70ACA}"/>
              </a:ext>
            </a:extLst>
          </p:cNvPr>
          <p:cNvCxnSpPr>
            <a:cxnSpLocks/>
          </p:cNvCxnSpPr>
          <p:nvPr/>
        </p:nvCxnSpPr>
        <p:spPr>
          <a:xfrm>
            <a:off x="8647055" y="2437800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EF0BA16-FDE6-764F-ABE9-1DE37412B786}"/>
              </a:ext>
            </a:extLst>
          </p:cNvPr>
          <p:cNvSpPr txBox="1"/>
          <p:nvPr/>
        </p:nvSpPr>
        <p:spPr>
          <a:xfrm>
            <a:off x="9176949" y="2518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7B4082-6EB6-F541-A5E3-4DA01D8D85F4}"/>
              </a:ext>
            </a:extLst>
          </p:cNvPr>
          <p:cNvSpPr txBox="1"/>
          <p:nvPr/>
        </p:nvSpPr>
        <p:spPr>
          <a:xfrm>
            <a:off x="8623867" y="31541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2E5A91-C780-2F44-8634-9C7F77A5FE9E}"/>
              </a:ext>
            </a:extLst>
          </p:cNvPr>
          <p:cNvSpPr/>
          <p:nvPr/>
        </p:nvSpPr>
        <p:spPr>
          <a:xfrm>
            <a:off x="360089" y="3935052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USA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552473-A8A1-BE4D-9E05-5A390BF76372}"/>
              </a:ext>
            </a:extLst>
          </p:cNvPr>
          <p:cNvSpPr/>
          <p:nvPr/>
        </p:nvSpPr>
        <p:spPr>
          <a:xfrm>
            <a:off x="7791498" y="3935052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Korea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B0409-BECC-324B-9ADB-BF2E8D77033C}"/>
              </a:ext>
            </a:extLst>
          </p:cNvPr>
          <p:cNvSpPr txBox="1"/>
          <p:nvPr/>
        </p:nvSpPr>
        <p:spPr>
          <a:xfrm>
            <a:off x="7881652" y="4815668"/>
            <a:ext cx="41111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사물놀이 장르를 체험할 수 있다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악기 학습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각 악기의 설명 및 샘플 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소리 듣기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연주하기 기능을 제공한다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장단 학습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각 장단의 설명 및 샘플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소리 듣기 기능을 제공한다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067945" y="1391149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구성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360090" y="4626510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7799724" y="4626510"/>
            <a:ext cx="4035787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7E2C37-6561-5740-8167-82AA4D1ED5C9}"/>
              </a:ext>
            </a:extLst>
          </p:cNvPr>
          <p:cNvSpPr txBox="1"/>
          <p:nvPr/>
        </p:nvSpPr>
        <p:spPr>
          <a:xfrm>
            <a:off x="7799723" y="479422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919099-898E-A646-92FF-D7285E365899}"/>
              </a:ext>
            </a:extLst>
          </p:cNvPr>
          <p:cNvSpPr txBox="1"/>
          <p:nvPr/>
        </p:nvSpPr>
        <p:spPr>
          <a:xfrm>
            <a:off x="8512145" y="482034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간단한 게임 진행 설명을 제공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게임을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148C8B-7138-D64A-80E0-F35A91F7B365}"/>
              </a:ext>
            </a:extLst>
          </p:cNvPr>
          <p:cNvSpPr txBox="1"/>
          <p:nvPr/>
        </p:nvSpPr>
        <p:spPr>
          <a:xfrm>
            <a:off x="7768480" y="5382051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C8DE9-A739-8843-A49D-8A5294D66EA5}"/>
              </a:ext>
            </a:extLst>
          </p:cNvPr>
          <p:cNvSpPr txBox="1"/>
          <p:nvPr/>
        </p:nvSpPr>
        <p:spPr>
          <a:xfrm>
            <a:off x="8632159" y="5408177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2FD5D6-5F5D-C74B-A725-30DB1D26A345}"/>
              </a:ext>
            </a:extLst>
          </p:cNvPr>
          <p:cNvSpPr txBox="1"/>
          <p:nvPr/>
        </p:nvSpPr>
        <p:spPr>
          <a:xfrm>
            <a:off x="7786660" y="600906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2A9C52-E797-494A-8F58-9AC3DD6B63C2}"/>
              </a:ext>
            </a:extLst>
          </p:cNvPr>
          <p:cNvSpPr txBox="1"/>
          <p:nvPr/>
        </p:nvSpPr>
        <p:spPr>
          <a:xfrm>
            <a:off x="8278395" y="6035194"/>
            <a:ext cx="27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되돌아간다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7E7896-E660-0E4B-9A98-5731478E4344}"/>
              </a:ext>
            </a:extLst>
          </p:cNvPr>
          <p:cNvSpPr txBox="1"/>
          <p:nvPr/>
        </p:nvSpPr>
        <p:spPr>
          <a:xfrm>
            <a:off x="366957" y="479422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12687C-9953-D043-B85B-A579DEDD3872}"/>
              </a:ext>
            </a:extLst>
          </p:cNvPr>
          <p:cNvSpPr txBox="1"/>
          <p:nvPr/>
        </p:nvSpPr>
        <p:spPr>
          <a:xfrm>
            <a:off x="1070898" y="482034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간단한 게임 진행 설명을 제공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게임을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20BEFE-4692-4E4E-8B3D-EE866B683101}"/>
              </a:ext>
            </a:extLst>
          </p:cNvPr>
          <p:cNvSpPr txBox="1"/>
          <p:nvPr/>
        </p:nvSpPr>
        <p:spPr>
          <a:xfrm>
            <a:off x="348777" y="5382051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566BF-214F-4B4E-9BA7-49398BC0E838}"/>
              </a:ext>
            </a:extLst>
          </p:cNvPr>
          <p:cNvSpPr txBox="1"/>
          <p:nvPr/>
        </p:nvSpPr>
        <p:spPr>
          <a:xfrm>
            <a:off x="1212456" y="5408177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803416-6FEF-8041-9BAD-53AB349E6EFA}"/>
              </a:ext>
            </a:extLst>
          </p:cNvPr>
          <p:cNvSpPr txBox="1"/>
          <p:nvPr/>
        </p:nvSpPr>
        <p:spPr>
          <a:xfrm>
            <a:off x="354658" y="600906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8B7A8E-6656-B341-BDCD-E94F51A69773}"/>
              </a:ext>
            </a:extLst>
          </p:cNvPr>
          <p:cNvSpPr txBox="1"/>
          <p:nvPr/>
        </p:nvSpPr>
        <p:spPr>
          <a:xfrm>
            <a:off x="858692" y="6035194"/>
            <a:ext cx="27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되돌아간다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FB18F8-3EE8-5344-9933-03572A6B2A85}"/>
              </a:ext>
            </a:extLst>
          </p:cNvPr>
          <p:cNvSpPr/>
          <p:nvPr/>
        </p:nvSpPr>
        <p:spPr>
          <a:xfrm>
            <a:off x="4067945" y="2062399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BD445-9064-384D-A08D-E4F3816AE88C}"/>
              </a:ext>
            </a:extLst>
          </p:cNvPr>
          <p:cNvSpPr txBox="1"/>
          <p:nvPr/>
        </p:nvSpPr>
        <p:spPr>
          <a:xfrm>
            <a:off x="4114001" y="223010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571F47-A601-0D45-8510-B077053333DE}"/>
              </a:ext>
            </a:extLst>
          </p:cNvPr>
          <p:cNvSpPr txBox="1"/>
          <p:nvPr/>
        </p:nvSpPr>
        <p:spPr>
          <a:xfrm>
            <a:off x="4817942" y="225623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국가 선택 페이지를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62CB84-0663-0E48-932C-19FBBD9AD17E}"/>
              </a:ext>
            </a:extLst>
          </p:cNvPr>
          <p:cNvSpPr txBox="1"/>
          <p:nvPr/>
        </p:nvSpPr>
        <p:spPr>
          <a:xfrm>
            <a:off x="4095821" y="263505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10051C-EA15-1844-820C-D325C2047399}"/>
              </a:ext>
            </a:extLst>
          </p:cNvPr>
          <p:cNvSpPr txBox="1"/>
          <p:nvPr/>
        </p:nvSpPr>
        <p:spPr>
          <a:xfrm>
            <a:off x="4959500" y="2661184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D2608-4748-4241-813F-FC60487332CB}"/>
              </a:ext>
            </a:extLst>
          </p:cNvPr>
          <p:cNvSpPr txBox="1"/>
          <p:nvPr/>
        </p:nvSpPr>
        <p:spPr>
          <a:xfrm>
            <a:off x="4101702" y="326207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7E9C29-0AF3-AB46-8275-05CAD1FEBD1A}"/>
              </a:ext>
            </a:extLst>
          </p:cNvPr>
          <p:cNvSpPr txBox="1"/>
          <p:nvPr/>
        </p:nvSpPr>
        <p:spPr>
          <a:xfrm>
            <a:off x="4747542" y="3288201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관한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2E5A91-C780-2F44-8634-9C7F77A5FE9E}"/>
              </a:ext>
            </a:extLst>
          </p:cNvPr>
          <p:cNvSpPr/>
          <p:nvPr/>
        </p:nvSpPr>
        <p:spPr>
          <a:xfrm>
            <a:off x="360089" y="3935054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USA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552473-A8A1-BE4D-9E05-5A390BF76372}"/>
              </a:ext>
            </a:extLst>
          </p:cNvPr>
          <p:cNvSpPr/>
          <p:nvPr/>
        </p:nvSpPr>
        <p:spPr>
          <a:xfrm>
            <a:off x="7791498" y="3935054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Korea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8A2EA4-2F3C-AD41-AD80-0BCDCF04EBD4}"/>
              </a:ext>
            </a:extLst>
          </p:cNvPr>
          <p:cNvCxnSpPr>
            <a:cxnSpLocks/>
          </p:cNvCxnSpPr>
          <p:nvPr/>
        </p:nvCxnSpPr>
        <p:spPr>
          <a:xfrm flipH="1" flipV="1">
            <a:off x="8300627" y="2557037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DBC0DDB-D21C-9E4D-A637-348F14F6F4AE}"/>
              </a:ext>
            </a:extLst>
          </p:cNvPr>
          <p:cNvSpPr txBox="1"/>
          <p:nvPr/>
        </p:nvSpPr>
        <p:spPr>
          <a:xfrm>
            <a:off x="2245229" y="2518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5F731E9-088D-A345-B58E-17A27EB0B5A9}"/>
              </a:ext>
            </a:extLst>
          </p:cNvPr>
          <p:cNvCxnSpPr>
            <a:cxnSpLocks/>
          </p:cNvCxnSpPr>
          <p:nvPr/>
        </p:nvCxnSpPr>
        <p:spPr>
          <a:xfrm flipH="1">
            <a:off x="2104033" y="2437800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1FD5FDB-CE04-4F4F-8D2D-EF52313A75A9}"/>
              </a:ext>
            </a:extLst>
          </p:cNvPr>
          <p:cNvCxnSpPr>
            <a:cxnSpLocks/>
          </p:cNvCxnSpPr>
          <p:nvPr/>
        </p:nvCxnSpPr>
        <p:spPr>
          <a:xfrm flipV="1">
            <a:off x="2422361" y="2562514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7AB7CED-236F-8344-8A65-0EDB1ACEFE76}"/>
              </a:ext>
            </a:extLst>
          </p:cNvPr>
          <p:cNvSpPr txBox="1"/>
          <p:nvPr/>
        </p:nvSpPr>
        <p:spPr>
          <a:xfrm>
            <a:off x="3063747" y="31541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D0C7340-BE25-DB43-A837-30A22020D50C}"/>
              </a:ext>
            </a:extLst>
          </p:cNvPr>
          <p:cNvCxnSpPr>
            <a:cxnSpLocks/>
          </p:cNvCxnSpPr>
          <p:nvPr/>
        </p:nvCxnSpPr>
        <p:spPr>
          <a:xfrm>
            <a:off x="8647055" y="2437800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8C6E942-F897-3147-B492-8CF3472418FC}"/>
              </a:ext>
            </a:extLst>
          </p:cNvPr>
          <p:cNvSpPr txBox="1"/>
          <p:nvPr/>
        </p:nvSpPr>
        <p:spPr>
          <a:xfrm>
            <a:off x="9176949" y="2518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49255D-7689-424F-9778-A0DB09C082DC}"/>
              </a:ext>
            </a:extLst>
          </p:cNvPr>
          <p:cNvSpPr txBox="1"/>
          <p:nvPr/>
        </p:nvSpPr>
        <p:spPr>
          <a:xfrm>
            <a:off x="8623867" y="31541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414930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Audio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CloseObject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5872199" y="2276674"/>
            <a:ext cx="6003963" cy="3003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285711" y="3447578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Audio Source</a:t>
            </a:r>
            <a:r>
              <a:rPr kumimoji="1" lang="ko-KR" altLang="en-US" sz="2000" dirty="0">
                <a:solidFill>
                  <a:schemeClr val="bg1"/>
                </a:solidFill>
              </a:rPr>
              <a:t>에 각 </a:t>
            </a:r>
            <a:r>
              <a:rPr kumimoji="1" lang="en-US" altLang="ko-KR" sz="2000" dirty="0">
                <a:solidFill>
                  <a:schemeClr val="bg1"/>
                </a:solidFill>
              </a:rPr>
              <a:t>Clip</a:t>
            </a:r>
            <a:r>
              <a:rPr kumimoji="1" lang="ko-KR" altLang="en-US" sz="2000" dirty="0">
                <a:solidFill>
                  <a:schemeClr val="bg1"/>
                </a:solidFill>
              </a:rPr>
              <a:t>을 미리 추가하고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Spatial Blend </a:t>
            </a:r>
            <a:r>
              <a:rPr kumimoji="1" lang="ko-KR" altLang="en-US" sz="2000" dirty="0">
                <a:solidFill>
                  <a:schemeClr val="bg1"/>
                </a:solidFill>
              </a:rPr>
              <a:t>옵션을 </a:t>
            </a:r>
            <a:r>
              <a:rPr kumimoji="1" lang="en-US" altLang="ko-KR" sz="2000" dirty="0">
                <a:solidFill>
                  <a:schemeClr val="bg1"/>
                </a:solidFill>
              </a:rPr>
              <a:t>3D</a:t>
            </a:r>
            <a:r>
              <a:rPr kumimoji="1" lang="ko-KR" altLang="en-US" sz="2000" dirty="0">
                <a:solidFill>
                  <a:schemeClr val="bg1"/>
                </a:solidFill>
              </a:rPr>
              <a:t>로 설정한다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034715" y="351637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285710" y="4309727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3D Sound Settings</a:t>
            </a:r>
            <a:r>
              <a:rPr kumimoji="1" lang="ko-KR" altLang="en-US" sz="2000" dirty="0">
                <a:solidFill>
                  <a:schemeClr val="bg1"/>
                </a:solidFill>
              </a:rPr>
              <a:t>의 세부 설정을 통해 최소 및 최대 거리를 지정한다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034715" y="43785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4C34C-EED5-3643-87EA-1AC34FF93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" y="4023154"/>
            <a:ext cx="2840218" cy="15860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5DADE-4CBB-4A4B-BCA3-E090F04EE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39" y="1851671"/>
            <a:ext cx="2188387" cy="37575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1579AC-E6DA-2440-A3CD-CE70B5BE506F}"/>
              </a:ext>
            </a:extLst>
          </p:cNvPr>
          <p:cNvSpPr txBox="1"/>
          <p:nvPr/>
        </p:nvSpPr>
        <p:spPr>
          <a:xfrm>
            <a:off x="6285711" y="2639489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북의 자식 객체에 각각의 역할을 하는 </a:t>
            </a:r>
            <a:r>
              <a:rPr kumimoji="1" lang="en-US" altLang="ko-KR" sz="2000" dirty="0">
                <a:solidFill>
                  <a:schemeClr val="bg1"/>
                </a:solidFill>
              </a:rPr>
              <a:t>Audio Source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추가한다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5133AF7F-91B5-754D-8C27-CF011C1D5999}"/>
              </a:ext>
            </a:extLst>
          </p:cNvPr>
          <p:cNvSpPr/>
          <p:nvPr/>
        </p:nvSpPr>
        <p:spPr>
          <a:xfrm rot="5400000">
            <a:off x="6034715" y="270829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 descr="앉아있는, 테이블, 쥐고있는, 대형이(가) 표시된 사진&#10;&#10;자동 생성된 설명">
            <a:extLst>
              <a:ext uri="{FF2B5EF4-FFF2-40B4-BE49-F238E27FC236}">
                <a16:creationId xmlns:a16="http://schemas.microsoft.com/office/drawing/2014/main" id="{23675AAD-FCD6-BD42-B859-C42FE2D47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0" y="1772012"/>
            <a:ext cx="2576921" cy="19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006299"/>
            <a:ext cx="5536169" cy="33185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3387907"/>
            <a:ext cx="4871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악기마다 </a:t>
            </a:r>
            <a:r>
              <a:rPr kumimoji="1" lang="en-US" altLang="ko-KR" sz="2000" dirty="0">
                <a:solidFill>
                  <a:schemeClr val="bg1"/>
                </a:solidFill>
              </a:rPr>
              <a:t>Collider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각기 다르게 추가하고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en-US" altLang="ko-KR" sz="2000" dirty="0">
                <a:solidFill>
                  <a:schemeClr val="bg1"/>
                </a:solidFill>
              </a:rPr>
              <a:t>Collider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Script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컴포넌트로 추가한다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345670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4145552"/>
            <a:ext cx="476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OnTriggerEnter</a:t>
            </a:r>
            <a:r>
              <a:rPr kumimoji="1" lang="ko-KR" altLang="en-US" sz="2000" dirty="0">
                <a:solidFill>
                  <a:schemeClr val="bg1"/>
                </a:solidFill>
              </a:rPr>
              <a:t> 메서드를 오버라이딩하여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충돌 시 연주 사운드 플레이를 정의한다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4214353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4E306-8CC8-D042-8B3A-46AE37202734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A3BC0F-5D50-214A-8462-09D4FC8C6B08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40DA7126-CA6D-EB4B-89F7-03B8E763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1" y="1523893"/>
            <a:ext cx="2577803" cy="43488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33F288-683F-BF4E-9840-0BF4812A0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70" y="1523893"/>
            <a:ext cx="2863130" cy="3466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A23FA3-55CE-4C43-A8EC-23B493EB5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70" y="5102060"/>
            <a:ext cx="2863130" cy="744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225063-83F8-284B-B691-1764FA87347C}"/>
              </a:ext>
            </a:extLst>
          </p:cNvPr>
          <p:cNvSpPr txBox="1"/>
          <p:nvPr/>
        </p:nvSpPr>
        <p:spPr>
          <a:xfrm>
            <a:off x="6677593" y="2630912"/>
            <a:ext cx="493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연주하기 기능 정의를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Audio Source</a:t>
            </a:r>
            <a:r>
              <a:rPr kumimoji="1" lang="ko-KR" altLang="en-US" sz="2000" dirty="0">
                <a:solidFill>
                  <a:schemeClr val="bg1"/>
                </a:solidFill>
              </a:rPr>
              <a:t>에 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각 악기의 연주 사운드를 추가한다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1F8277C5-2895-5E49-ABC0-B9BFA2CC6B70}"/>
              </a:ext>
            </a:extLst>
          </p:cNvPr>
          <p:cNvSpPr/>
          <p:nvPr/>
        </p:nvSpPr>
        <p:spPr>
          <a:xfrm rot="5400000">
            <a:off x="6426597" y="2699713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270963" y="2333791"/>
            <a:ext cx="5605200" cy="31264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2504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  <a:latin typeface="+mn-ea"/>
              </a:rPr>
              <a:t>CloseObject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B509F-2208-B544-813C-3FAEEBFFEE5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" y="1523893"/>
            <a:ext cx="560520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1803041"/>
            <a:ext cx="11655456" cy="3902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328872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339046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70673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가상 현실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음악 교육 도구 제작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4428910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53065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846922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가상 현실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음악 교육 도구 제작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807850-70E4-CD43-998A-757F35A6E67B}"/>
              </a:ext>
            </a:extLst>
          </p:cNvPr>
          <p:cNvSpPr/>
          <p:nvPr/>
        </p:nvSpPr>
        <p:spPr>
          <a:xfrm>
            <a:off x="1138545" y="2146981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2020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HCI KOREA –</a:t>
            </a:r>
            <a:r>
              <a:rPr lang="ko-KR" altLang="en-US" sz="2400" dirty="0">
                <a:solidFill>
                  <a:schemeClr val="bg1"/>
                </a:solidFill>
              </a:rPr>
              <a:t> 포스터 발표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7FFCEBC2-50F2-CA4E-BFA0-A8DB5A88F168}"/>
              </a:ext>
            </a:extLst>
          </p:cNvPr>
          <p:cNvSpPr/>
          <p:nvPr/>
        </p:nvSpPr>
        <p:spPr>
          <a:xfrm rot="5400000">
            <a:off x="857580" y="2248721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033BA7-D70C-3A47-B12E-58B195403412}"/>
              </a:ext>
            </a:extLst>
          </p:cNvPr>
          <p:cNvSpPr/>
          <p:nvPr/>
        </p:nvSpPr>
        <p:spPr>
          <a:xfrm>
            <a:off x="1138544" y="2564993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가상 현실 음악 교육 모델 제작 연구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한국 </a:t>
            </a:r>
            <a:r>
              <a:rPr lang="en-US" altLang="ko-KR" sz="1600" dirty="0">
                <a:solidFill>
                  <a:schemeClr val="bg1"/>
                </a:solidFill>
              </a:rPr>
              <a:t>HCI </a:t>
            </a:r>
            <a:r>
              <a:rPr lang="ko-KR" altLang="en-US" sz="1600" dirty="0">
                <a:solidFill>
                  <a:schemeClr val="bg1"/>
                </a:solidFill>
              </a:rPr>
              <a:t>학회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모니터, 휴대폰, 화면, 전화이(가) 표시된 사진&#10;&#10;자동 생성된 설명">
            <a:extLst>
              <a:ext uri="{FF2B5EF4-FFF2-40B4-BE49-F238E27FC236}">
                <a16:creationId xmlns:a16="http://schemas.microsoft.com/office/drawing/2014/main" id="{C69A0492-B7E6-4041-AC4F-1C91599BAD1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1627659"/>
            <a:ext cx="3754800" cy="1692000"/>
          </a:xfrm>
          <a:prstGeom prst="rect">
            <a:avLst/>
          </a:prstGeom>
        </p:spPr>
      </p:pic>
      <p:pic>
        <p:nvPicPr>
          <p:cNvPr id="8" name="그림 7" descr="휴대폰, 전화, 화면, 모니터이(가) 표시된 사진&#10;&#10;자동 생성된 설명">
            <a:extLst>
              <a:ext uri="{FF2B5EF4-FFF2-40B4-BE49-F238E27FC236}">
                <a16:creationId xmlns:a16="http://schemas.microsoft.com/office/drawing/2014/main" id="{887E076C-82E6-6F40-8803-EE13228FE81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00" y="1627659"/>
            <a:ext cx="3754800" cy="1692000"/>
          </a:xfrm>
          <a:prstGeom prst="rect">
            <a:avLst/>
          </a:prstGeom>
        </p:spPr>
      </p:pic>
      <p:pic>
        <p:nvPicPr>
          <p:cNvPr id="12" name="그림 11" descr="휴대폰, 전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42832DBF-F5DC-E942-B7E9-609BEEA7F47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7659"/>
            <a:ext cx="3754800" cy="1692000"/>
          </a:xfrm>
          <a:prstGeom prst="rect">
            <a:avLst/>
          </a:prstGeom>
        </p:spPr>
      </p:pic>
      <p:pic>
        <p:nvPicPr>
          <p:cNvPr id="18" name="그림 17" descr="휴대폰, 전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A6741E34-5753-9D45-BBF7-5C82EF41BAD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4085924"/>
            <a:ext cx="3754800" cy="1692000"/>
          </a:xfrm>
          <a:prstGeom prst="rect">
            <a:avLst/>
          </a:prstGeom>
        </p:spPr>
      </p:pic>
      <p:pic>
        <p:nvPicPr>
          <p:cNvPr id="20" name="그림 19" descr="개체, 앉아있는, 검은색, 모니터이(가) 표시된 사진&#10;&#10;자동 생성된 설명">
            <a:extLst>
              <a:ext uri="{FF2B5EF4-FFF2-40B4-BE49-F238E27FC236}">
                <a16:creationId xmlns:a16="http://schemas.microsoft.com/office/drawing/2014/main" id="{0CA48611-AF40-344C-A4BF-FEADB509C1A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00" y="4085924"/>
            <a:ext cx="3754800" cy="1692000"/>
          </a:xfrm>
          <a:prstGeom prst="rect">
            <a:avLst/>
          </a:prstGeom>
        </p:spPr>
      </p:pic>
      <p:pic>
        <p:nvPicPr>
          <p:cNvPr id="22" name="그림 21" descr="앉아있는, 검은색, 사진, 하얀색이(가) 표시된 사진&#10;&#10;자동 생성된 설명">
            <a:extLst>
              <a:ext uri="{FF2B5EF4-FFF2-40B4-BE49-F238E27FC236}">
                <a16:creationId xmlns:a16="http://schemas.microsoft.com/office/drawing/2014/main" id="{1AB4A4E0-9F6A-0E4D-A0F2-CF7BD66F444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4085924"/>
            <a:ext cx="3754800" cy="16920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3A5B82E-52E7-AF4B-AFF3-DDDB0AC4B8B4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63CAFB-98C0-3C47-855B-8315F4A53094}"/>
              </a:ext>
            </a:extLst>
          </p:cNvPr>
          <p:cNvSpPr/>
          <p:nvPr/>
        </p:nvSpPr>
        <p:spPr>
          <a:xfrm>
            <a:off x="954199" y="674839"/>
            <a:ext cx="11332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Intro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실내, 방, 생활, 천장이(가) 표시된 사진&#10;&#10;자동 생성된 설명">
            <a:extLst>
              <a:ext uri="{FF2B5EF4-FFF2-40B4-BE49-F238E27FC236}">
                <a16:creationId xmlns:a16="http://schemas.microsoft.com/office/drawing/2014/main" id="{D2B15055-A31A-1D49-961F-3351795E199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22" y="1461787"/>
            <a:ext cx="4532400" cy="2196000"/>
          </a:xfrm>
          <a:prstGeom prst="rect">
            <a:avLst/>
          </a:prstGeom>
        </p:spPr>
      </p:pic>
      <p:pic>
        <p:nvPicPr>
          <p:cNvPr id="8" name="그림 7" descr="실내, 방, 생활, 텔레비전이(가) 표시된 사진&#10;&#10;자동 생성된 설명">
            <a:extLst>
              <a:ext uri="{FF2B5EF4-FFF2-40B4-BE49-F238E27FC236}">
                <a16:creationId xmlns:a16="http://schemas.microsoft.com/office/drawing/2014/main" id="{8CA012F1-1FD8-8447-BC28-BE5BA39DCE4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78" y="1461787"/>
            <a:ext cx="4532400" cy="2196000"/>
          </a:xfrm>
          <a:prstGeom prst="rect">
            <a:avLst/>
          </a:prstGeom>
        </p:spPr>
      </p:pic>
      <p:pic>
        <p:nvPicPr>
          <p:cNvPr id="11" name="그림 10" descr="실내, 앉아있는, 테이블, 검은색이(가) 표시된 사진&#10;&#10;자동 생성된 설명">
            <a:extLst>
              <a:ext uri="{FF2B5EF4-FFF2-40B4-BE49-F238E27FC236}">
                <a16:creationId xmlns:a16="http://schemas.microsoft.com/office/drawing/2014/main" id="{54CA93CD-843D-C341-A137-01C2C30D698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22" y="4092151"/>
            <a:ext cx="4532400" cy="2196000"/>
          </a:xfrm>
          <a:prstGeom prst="rect">
            <a:avLst/>
          </a:prstGeom>
        </p:spPr>
      </p:pic>
      <p:pic>
        <p:nvPicPr>
          <p:cNvPr id="15" name="그림 14" descr="실내, 테이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5EA89E3C-4C09-CA4D-82CD-655E274676B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78" y="4092151"/>
            <a:ext cx="4532400" cy="21960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0C03EE1-6C95-0347-B2C3-C6A87AACFF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06C83E-4AA5-C946-973B-7C1BAA679C4A}"/>
              </a:ext>
            </a:extLst>
          </p:cNvPr>
          <p:cNvSpPr/>
          <p:nvPr/>
        </p:nvSpPr>
        <p:spPr>
          <a:xfrm>
            <a:off x="954199" y="67483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USA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BD22AE-4A35-D248-BC57-A16D31D586D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BDC649-ADAB-0B49-8348-E17B603B2879}"/>
              </a:ext>
            </a:extLst>
          </p:cNvPr>
          <p:cNvSpPr/>
          <p:nvPr/>
        </p:nvSpPr>
        <p:spPr>
          <a:xfrm>
            <a:off x="954199" y="674839"/>
            <a:ext cx="1307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Korea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 descr="실외, 표지판, 도로, 건물이(가) 표시된 사진&#10;&#10;자동 생성된 설명">
            <a:extLst>
              <a:ext uri="{FF2B5EF4-FFF2-40B4-BE49-F238E27FC236}">
                <a16:creationId xmlns:a16="http://schemas.microsoft.com/office/drawing/2014/main" id="{27D21344-49F6-044C-90B8-893CA813784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1627659"/>
            <a:ext cx="3754800" cy="169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B2F280-8EBA-A14E-8250-E637B98B29B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80" y="1627659"/>
            <a:ext cx="3754800" cy="1692000"/>
          </a:xfrm>
          <a:prstGeom prst="rect">
            <a:avLst/>
          </a:prstGeom>
        </p:spPr>
      </p:pic>
      <p:pic>
        <p:nvPicPr>
          <p:cNvPr id="21" name="그림 20" descr="실외, 표지판, 기차, 앉아있는이(가) 표시된 사진&#10;&#10;자동 생성된 설명">
            <a:extLst>
              <a:ext uri="{FF2B5EF4-FFF2-40B4-BE49-F238E27FC236}">
                <a16:creationId xmlns:a16="http://schemas.microsoft.com/office/drawing/2014/main" id="{677F4DE4-0489-4C4E-824A-63D4E9A9CD8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6" y="4099832"/>
            <a:ext cx="3754800" cy="1692000"/>
          </a:xfrm>
          <a:prstGeom prst="rect">
            <a:avLst/>
          </a:prstGeom>
        </p:spPr>
      </p:pic>
      <p:pic>
        <p:nvPicPr>
          <p:cNvPr id="23" name="그림 22" descr="실외, 표지판, 기차, 트랙이(가) 표시된 사진&#10;&#10;자동 생성된 설명">
            <a:extLst>
              <a:ext uri="{FF2B5EF4-FFF2-40B4-BE49-F238E27FC236}">
                <a16:creationId xmlns:a16="http://schemas.microsoft.com/office/drawing/2014/main" id="{6B48C405-34F7-A94D-8DFA-1E77B239BA0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73" y="1627659"/>
            <a:ext cx="3754800" cy="1692000"/>
          </a:xfrm>
          <a:prstGeom prst="rect">
            <a:avLst/>
          </a:prstGeom>
        </p:spPr>
      </p:pic>
      <p:pic>
        <p:nvPicPr>
          <p:cNvPr id="25" name="그림 24" descr="실외, 건물, 도로, 앉아있는이(가) 표시된 사진&#10;&#10;자동 생성된 설명">
            <a:extLst>
              <a:ext uri="{FF2B5EF4-FFF2-40B4-BE49-F238E27FC236}">
                <a16:creationId xmlns:a16="http://schemas.microsoft.com/office/drawing/2014/main" id="{38FBB407-6D36-4D49-BDDB-13EAC8BAEBD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80" y="4099832"/>
            <a:ext cx="3754800" cy="1692000"/>
          </a:xfrm>
          <a:prstGeom prst="rect">
            <a:avLst/>
          </a:prstGeom>
        </p:spPr>
      </p:pic>
      <p:pic>
        <p:nvPicPr>
          <p:cNvPr id="27" name="그림 26" descr="앉아있는, 테이블, 건물, 벤치이(가) 표시된 사진&#10;&#10;자동 생성된 설명">
            <a:extLst>
              <a:ext uri="{FF2B5EF4-FFF2-40B4-BE49-F238E27FC236}">
                <a16:creationId xmlns:a16="http://schemas.microsoft.com/office/drawing/2014/main" id="{2343766E-C6E2-7B4B-87D3-0DAC336ED2D2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73" y="4099832"/>
            <a:ext cx="37548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72F702-E8AF-D745-88D8-778BE29348B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4F95A5-DB55-A549-BF0B-514CF882AD79}"/>
              </a:ext>
            </a:extLst>
          </p:cNvPr>
          <p:cNvSpPr/>
          <p:nvPr/>
        </p:nvSpPr>
        <p:spPr>
          <a:xfrm>
            <a:off x="954199" y="674839"/>
            <a:ext cx="1307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Korea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 descr="실내, 테이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B3E33206-490A-E04E-A822-553982426E5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2382994"/>
            <a:ext cx="3812400" cy="2314800"/>
          </a:xfrm>
          <a:prstGeom prst="rect">
            <a:avLst/>
          </a:prstGeom>
        </p:spPr>
      </p:pic>
      <p:pic>
        <p:nvPicPr>
          <p:cNvPr id="6" name="그림 5" descr="실내, 테이블, 앉아있는, 컴퓨터이(가) 표시된 사진&#10;&#10;자동 생성된 설명">
            <a:extLst>
              <a:ext uri="{FF2B5EF4-FFF2-40B4-BE49-F238E27FC236}">
                <a16:creationId xmlns:a16="http://schemas.microsoft.com/office/drawing/2014/main" id="{62E5AAE5-D305-7145-AB07-C9CC251A707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00" y="2382994"/>
            <a:ext cx="3812400" cy="2314800"/>
          </a:xfrm>
          <a:prstGeom prst="rect">
            <a:avLst/>
          </a:prstGeom>
        </p:spPr>
      </p:pic>
      <p:pic>
        <p:nvPicPr>
          <p:cNvPr id="21" name="그림 20" descr="실내, 앉아있는, 테이블, 검은색이(가) 표시된 사진&#10;&#10;자동 생성된 설명">
            <a:extLst>
              <a:ext uri="{FF2B5EF4-FFF2-40B4-BE49-F238E27FC236}">
                <a16:creationId xmlns:a16="http://schemas.microsoft.com/office/drawing/2014/main" id="{0AC9D627-ECA1-1146-851E-D881684670C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15" y="2382994"/>
            <a:ext cx="3812400" cy="23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9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4135277"/>
            <a:ext cx="11046790" cy="25241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28873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60130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인칭 시점의 나라별 음악 교육 교구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602071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3224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Education Music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음악 교육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13960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18165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음악 교육 교구 제작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42209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29731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148181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7" name="그림 16" descr="모니터, 휴대폰, 화면, 전화이(가) 표시된 사진&#10;&#10;자동 생성된 설명">
            <a:extLst>
              <a:ext uri="{FF2B5EF4-FFF2-40B4-BE49-F238E27FC236}">
                <a16:creationId xmlns:a16="http://schemas.microsoft.com/office/drawing/2014/main" id="{0D8F411A-5E75-5D41-9713-CBC02727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r="1744"/>
          <a:stretch/>
        </p:blipFill>
        <p:spPr>
          <a:xfrm>
            <a:off x="3492381" y="1343091"/>
            <a:ext cx="5205683" cy="26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721530" y="1741037"/>
            <a:ext cx="6191794" cy="40493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현재 초등학교 교육에서 영상 위주의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체험형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교육 진행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의 장점인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인터랙션과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몰입감을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이용해 보완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피교육자는 악기 연주를 통해 능동적인 학습 가능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나라별 음악 교육 컨텐츠 제작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미국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재즈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한국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–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사물놀이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  <a:endParaRPr kumimoji="1" lang="en-US" altLang="ko-KR" sz="14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5885133" y="267490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5885133" y="322354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5885133" y="377218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5885133" y="431047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pic>
        <p:nvPicPr>
          <p:cNvPr id="3" name="그림 2" descr="실외, 표지판, 도로, 건물이(가) 표시된 사진&#10;&#10;자동 생성된 설명">
            <a:extLst>
              <a:ext uri="{FF2B5EF4-FFF2-40B4-BE49-F238E27FC236}">
                <a16:creationId xmlns:a16="http://schemas.microsoft.com/office/drawing/2014/main" id="{8FC5E51C-56CF-8A42-A8FA-802CD3E98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0"/>
          <a:stretch/>
        </p:blipFill>
        <p:spPr>
          <a:xfrm>
            <a:off x="248460" y="3888062"/>
            <a:ext cx="5187600" cy="23251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5CE381-48F0-4E42-85C2-10F66A2868E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0" y="1497147"/>
            <a:ext cx="5187600" cy="23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CE2BFE-45F5-F543-BB95-C7A28CC6519F}"/>
              </a:ext>
            </a:extLst>
          </p:cNvPr>
          <p:cNvSpPr/>
          <p:nvPr/>
        </p:nvSpPr>
        <p:spPr>
          <a:xfrm>
            <a:off x="281711" y="1872497"/>
            <a:ext cx="11680830" cy="40188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474876"/>
            <a:ext cx="65934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모델링 적용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16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 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Scene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195943" y="1344224"/>
            <a:ext cx="11792724" cy="48663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Intro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게임 시작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조작법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정보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USA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재즈의 기본적인 구성을 이루는 악기들의 정보에 대해 학습 가능하도록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피아노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색소폰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베이스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드럼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각 악기마다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개의 샘플을 구성하고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다양한 재즈 구성을 감상할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Korea 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사물놀이의 기본적인 구성을 이루는 악기들의 설명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소리 듣기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연주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장구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북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꽹과리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장단 학습을 통해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가지 장단의 설명 및 변화 느끼기 학습을 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굿거리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자진모리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휘모리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1193</Words>
  <Application>Microsoft Macintosh PowerPoint</Application>
  <PresentationFormat>와이드스크린</PresentationFormat>
  <Paragraphs>338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88</cp:revision>
  <dcterms:created xsi:type="dcterms:W3CDTF">2020-02-10T13:42:10Z</dcterms:created>
  <dcterms:modified xsi:type="dcterms:W3CDTF">2020-02-23T12:55:26Z</dcterms:modified>
</cp:coreProperties>
</file>